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CJ" initials="T" lastIdx="1" clrIdx="0">
    <p:extLst>
      <p:ext uri="{19B8F6BF-5375-455C-9EA6-DF929625EA0E}">
        <p15:presenceInfo xmlns:p15="http://schemas.microsoft.com/office/powerpoint/2012/main" userId="TC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55" d="100"/>
          <a:sy n="55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pgindia.org/geohorizon/jan_2007/huygens_priciple.pdf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2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6.wmf"/><Relationship Id="rId11" Type="http://schemas.openxmlformats.org/officeDocument/2006/relationships/image" Target="../media/image126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5952" y="188640"/>
            <a:ext cx="826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Frauhofer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diffraction from slits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980728"/>
            <a:ext cx="530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4-1. </a:t>
            </a:r>
            <a:r>
              <a:rPr lang="en-US" altLang="zh-TW" sz="3200" kern="1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Huygens-Fresnel principle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82" y="3501008"/>
            <a:ext cx="5086035" cy="2504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40160" y="1484784"/>
            <a:ext cx="7452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unobstructed point of a 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a given instant in time, serves as a source of spherical secondary wavelets (with the same frequency as a source of spherical wave).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1962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051720" y="5949280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http://www.spgindia.org/geohorizon/jan_2007/huygens_priciple.pdf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6711" y="6084585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4205" y="332656"/>
            <a:ext cx="379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4-3-3. Spherical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286208" y="1052736"/>
                <a:ext cx="4013984" cy="109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zh-TW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08" y="1052736"/>
                <a:ext cx="4013984" cy="1098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1378"/>
            <a:ext cx="4576083" cy="41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875591" y="2421378"/>
            <a:ext cx="3917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is the energy 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energy/(m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31640" y="332656"/>
                <a:ext cx="5544616" cy="64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is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acc>
                    <m:sSup>
                      <m:sSup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acc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2656"/>
                <a:ext cx="5544616" cy="645818"/>
              </a:xfrm>
              <a:prstGeom prst="rect">
                <a:avLst/>
              </a:prstGeom>
              <a:blipFill rotWithShape="0">
                <a:blip r:embed="rId2"/>
                <a:stretch>
                  <a:fillRect l="-2747" t="-3774" b="-29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03648" y="1103657"/>
                <a:ext cx="6177140" cy="59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zh-TW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2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TW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TW" sz="32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zh-TW" sz="3200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03657"/>
                <a:ext cx="6177140" cy="597151"/>
              </a:xfrm>
              <a:prstGeom prst="rect">
                <a:avLst/>
              </a:prstGeom>
              <a:blipFill rotWithShape="0">
                <a:blip r:embed="rId3"/>
                <a:stretch>
                  <a:fillRect l="-2465" t="-13265" b="-306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03648" y="1772816"/>
                <a:ext cx="5540684" cy="113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sSup>
                      <m:sSup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3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sz="3200" i="1" dirty="0" smtClean="0"/>
              </a:p>
              <a:p>
                <a:r>
                  <a:rPr lang="en-US" altLang="zh-TW" sz="3200" dirty="0" smtClean="0"/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72816"/>
                <a:ext cx="5540684" cy="1138260"/>
              </a:xfrm>
              <a:prstGeom prst="rect">
                <a:avLst/>
              </a:prstGeom>
              <a:blipFill rotWithShape="0">
                <a:blip r:embed="rId4"/>
                <a:stretch>
                  <a:fillRect l="-2750" t="-2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411760" y="2983084"/>
                <a:ext cx="5892832" cy="685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3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TW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TW" sz="32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3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TW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83084"/>
                <a:ext cx="5892832" cy="6853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043608" y="3933056"/>
            <a:ext cx="78858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</a:p>
          <a:p>
            <a:pPr lvl="0"/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proportional to 1/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proportional to 1/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spherical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332656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4-3-4. Plane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195736" y="1052736"/>
                <a:ext cx="3861955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zh-TW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acc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052736"/>
                <a:ext cx="3861955" cy="794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 cstate="print"/>
          <a:srcRect t="10384"/>
          <a:stretch>
            <a:fillRect/>
          </a:stretch>
        </p:blipFill>
        <p:spPr bwMode="auto">
          <a:xfrm>
            <a:off x="1957968" y="1846800"/>
            <a:ext cx="5422344" cy="42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1115616" y="5949280"/>
            <a:ext cx="1944216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115616" y="5049514"/>
            <a:ext cx="1398325" cy="89976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56082" y="5982250"/>
                <a:ext cx="515718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82" y="5982250"/>
                <a:ext cx="515718" cy="6576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43018" y="4823547"/>
                <a:ext cx="482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18" y="4823547"/>
                <a:ext cx="48224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1115616" y="5949280"/>
            <a:ext cx="1398325" cy="0"/>
          </a:xfrm>
          <a:prstGeom prst="straightConnector1">
            <a:avLst/>
          </a:prstGeom>
          <a:ln w="22225">
            <a:solidFill>
              <a:schemeClr val="accent3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513941" y="5049514"/>
            <a:ext cx="0" cy="89976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577585" y="5148481"/>
                <a:ext cx="482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85" y="5148481"/>
                <a:ext cx="48224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2771800" y="54117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403648" y="5964733"/>
                <a:ext cx="482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64733"/>
                <a:ext cx="48224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1597863" y="622802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||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3326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4-4. </a:t>
            </a:r>
            <a:r>
              <a:rPr lang="en-US" altLang="zh-TW" sz="3200" kern="100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Frauhofer</a:t>
            </a:r>
            <a:r>
              <a:rPr lang="en-US" altLang="zh-TW" sz="3200" kern="1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(far field diffraction)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 descr="1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08112"/>
            <a:ext cx="518457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876256" y="3011468"/>
            <a:ext cx="1999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75654" y="908720"/>
            <a:ext cx="5400602" cy="3600400"/>
            <a:chOff x="1331640" y="620688"/>
            <a:chExt cx="5400602" cy="36004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620688"/>
              <a:ext cx="5400602" cy="3600400"/>
            </a:xfrm>
            <a:prstGeom prst="rect">
              <a:avLst/>
            </a:prstGeom>
          </p:spPr>
        </p:pic>
        <p:cxnSp>
          <p:nvCxnSpPr>
            <p:cNvPr id="4" name="直線接點 3"/>
            <p:cNvCxnSpPr/>
            <p:nvPr/>
          </p:nvCxnSpPr>
          <p:spPr>
            <a:xfrm flipH="1">
              <a:off x="2411760" y="3140968"/>
              <a:ext cx="576064" cy="50405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71600" y="188640"/>
            <a:ext cx="5396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diffraction from a single slit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83902" y="188640"/>
            <a:ext cx="7148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consider diffraction from a coherent line source first.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172400" y="2861647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491880" y="3237023"/>
            <a:ext cx="45365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555776" y="3237023"/>
            <a:ext cx="936104" cy="93610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3471437" y="1292807"/>
            <a:ext cx="20443" cy="194421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491880" y="2228911"/>
            <a:ext cx="0" cy="21602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936199" y="119675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90186" y="16769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580112" y="249289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732422" y="162026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21210" y="414859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27661" y="176103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22095" y="274477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740230" y="299695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3471437" y="2084895"/>
            <a:ext cx="3764859" cy="648072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3491880" y="2118238"/>
            <a:ext cx="3759256" cy="11187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044066" y="380437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521210" y="2732967"/>
            <a:ext cx="211212" cy="44127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777840" y="221357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131840" y="2645623"/>
            <a:ext cx="447316" cy="276223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22" idx="3"/>
          </p:cNvCxnSpPr>
          <p:nvPr/>
        </p:nvCxnSpPr>
        <p:spPr>
          <a:xfrm flipV="1">
            <a:off x="3171758" y="3120448"/>
            <a:ext cx="407398" cy="168892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2771800" y="2615157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TW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zh-TW" altLang="en-US" sz="3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229117" y="4725144"/>
            <a:ext cx="7766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Huygens-Fresnel principle,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emits a spherical wavelet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275856" y="5661248"/>
                <a:ext cx="3003899" cy="1123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32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661248"/>
                <a:ext cx="3003899" cy="11239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/>
          <p:cNvSpPr/>
          <p:nvPr/>
        </p:nvSpPr>
        <p:spPr>
          <a:xfrm>
            <a:off x="6660232" y="5445224"/>
            <a:ext cx="2366353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</a:p>
          <a:p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point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4532641" y="5877272"/>
            <a:ext cx="1983575" cy="7200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60648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980728"/>
            <a:ext cx="76514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total number of the source;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width of the coherent line source;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The line is divided into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segments</a:t>
            </a:r>
            <a:r>
              <a:rPr lang="zh-TW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i.e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….</a:t>
            </a:r>
            <a:r>
              <a:rPr lang="en-US" altLang="zh-TW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TW" altLang="zh-TW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328498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to the electric field at P from the </a:t>
            </a:r>
            <a:r>
              <a:rPr lang="en-US" altLang="zh-TW" sz="3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is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39752" y="4437112"/>
                <a:ext cx="4217115" cy="11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437112"/>
                <a:ext cx="4217115" cy="11824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98125" y="5805264"/>
                <a:ext cx="4430059" cy="829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TW" altLang="zh-TW" sz="3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𝐷</m:t>
                        </m:r>
                      </m:den>
                    </m:f>
                    <m:func>
                      <m:funcPr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sz="3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3200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n-US" altLang="zh-TW" sz="3200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en-US" altLang="zh-TW" sz="320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zh-TW" altLang="zh-TW" sz="3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32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TW" altLang="zh-TW" sz="32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3200" i="1" kern="100"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3200" kern="100">
                                    <a:effectLst/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sub>
                            </m:sSub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e>
                    </m:func>
                  </m:oMath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25" y="5805264"/>
                <a:ext cx="4430059" cy="829779"/>
              </a:xfrm>
              <a:prstGeom prst="rect">
                <a:avLst/>
              </a:prstGeom>
              <a:blipFill rotWithShape="0">
                <a:blip r:embed="rId3"/>
                <a:stretch>
                  <a:fillRect l="-3576" b="-4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516216" y="5661248"/>
            <a:ext cx="2435282" cy="95410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</a:p>
          <a:p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 length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771800" y="404664"/>
                <a:ext cx="3842975" cy="11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 kern="10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zh-TW" altLang="zh-TW" sz="32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 kern="10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3200" i="1" kern="10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04664"/>
                <a:ext cx="3842975" cy="11824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23577" y="1844824"/>
                <a:ext cx="7092839" cy="1976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field at P from all M segments is</a:t>
                </a:r>
                <a:endParaRPr lang="zh-TW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3200" i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3200" i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f>
                            <m:f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TW" altLang="zh-TW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sSub>
                                    <m:sSubPr>
                                      <m:ctrlPr>
                                        <a:rPr lang="zh-TW" altLang="zh-TW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zh-TW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77" y="1844824"/>
                <a:ext cx="7092839" cy="1976823"/>
              </a:xfrm>
              <a:prstGeom prst="rect">
                <a:avLst/>
              </a:prstGeom>
              <a:blipFill rotWithShape="0">
                <a:blip r:embed="rId3"/>
                <a:stretch>
                  <a:fillRect l="-2236" t="-4321" r="-15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95584" y="4221088"/>
                <a:ext cx="7668904" cy="217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continue line source</a:t>
                </a:r>
                <a:endParaRPr lang="zh-TW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nary>
                      <m:naryPr>
                        <m:limLoc m:val="undOvr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TW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zh-TW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nary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where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84" y="4221088"/>
                <a:ext cx="7668904" cy="2177776"/>
              </a:xfrm>
              <a:prstGeom prst="rect">
                <a:avLst/>
              </a:prstGeom>
              <a:blipFill rotWithShape="0">
                <a:blip r:embed="rId4"/>
                <a:stretch>
                  <a:fillRect l="-2067" t="-3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2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59632" y="332656"/>
                <a:ext cx="47365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diffraction: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zh-TW" alt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2656"/>
                <a:ext cx="473655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346" t="-14737" b="-3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1259632" y="1124744"/>
                <a:ext cx="748883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 phase is much more sensitive to the variation in </a:t>
                </a:r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than the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(1/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amplitude related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only!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24744"/>
                <a:ext cx="7488832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2117" t="-4142" r="-1792" b="-8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99692"/>
              </p:ext>
            </p:extLst>
          </p:nvPr>
        </p:nvGraphicFramePr>
        <p:xfrm>
          <a:off x="1259632" y="3501008"/>
          <a:ext cx="33655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方程式" r:id="rId5" imgW="1346040" imgH="419040" progId="Equation.3">
                  <p:embed/>
                </p:oleObj>
              </mc:Choice>
              <mc:Fallback>
                <p:oleObj name="方程式" r:id="rId5" imgW="1346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3501008"/>
                        <a:ext cx="336550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60982"/>
              </p:ext>
            </p:extLst>
          </p:nvPr>
        </p:nvGraphicFramePr>
        <p:xfrm>
          <a:off x="5154488" y="3524235"/>
          <a:ext cx="38100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方程式" r:id="rId7" imgW="1523880" imgH="419040" progId="Equation.3">
                  <p:embed/>
                </p:oleObj>
              </mc:Choice>
              <mc:Fallback>
                <p:oleObj name="方程式" r:id="rId7" imgW="1523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54488" y="3524235"/>
                        <a:ext cx="381000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99592" y="6012577"/>
            <a:ext cx="8063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phas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term has to be treated separately!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814936"/>
              </p:ext>
            </p:extLst>
          </p:nvPr>
        </p:nvGraphicFramePr>
        <p:xfrm>
          <a:off x="2859088" y="4759325"/>
          <a:ext cx="37782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方程式" r:id="rId9" imgW="1511280" imgH="419040" progId="Equation.3">
                  <p:embed/>
                </p:oleObj>
              </mc:Choice>
              <mc:Fallback>
                <p:oleObj name="方程式" r:id="rId9" imgW="1511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9088" y="4759325"/>
                        <a:ext cx="377825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971600" y="260648"/>
                <a:ext cx="748883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3200" i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phase term is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expanded as a function of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≅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𝑦</m:t>
                    </m:r>
                    <m:func>
                      <m:funcPr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sz="3200" kern="1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</a:t>
                </a:r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</a:t>
                </a:r>
                <a:r>
                  <a:rPr lang="en-US" altLang="zh-TW" sz="3200" i="1" kern="1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 in the </a:t>
                </a:r>
                <a:r>
                  <a:rPr lang="en-US" altLang="zh-TW" sz="3200" i="1" kern="1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plane 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0648"/>
                <a:ext cx="7488832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814" t="-5447" b="-11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7748006" y="323039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3067486" y="3605774"/>
            <a:ext cx="45365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2131382" y="3605774"/>
            <a:ext cx="936104" cy="93610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3064163" y="1902802"/>
            <a:ext cx="3324" cy="170297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067486" y="2597662"/>
            <a:ext cx="0" cy="21602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511805" y="170080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61602" y="186176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55718" y="286164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96816" y="4517345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03267" y="186176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97701" y="311352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315836" y="336570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3047043" y="2174425"/>
            <a:ext cx="4153483" cy="551431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1" idx="1"/>
          </p:cNvCxnSpPr>
          <p:nvPr/>
        </p:nvCxnSpPr>
        <p:spPr>
          <a:xfrm flipV="1">
            <a:off x="3067486" y="2154148"/>
            <a:ext cx="4094116" cy="14516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619672" y="417312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3081281" y="2726473"/>
            <a:ext cx="325802" cy="77311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877990" y="278915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/>
          <p:cNvCxnSpPr>
            <a:stCxn id="17" idx="3"/>
          </p:cNvCxnSpPr>
          <p:nvPr/>
        </p:nvCxnSpPr>
        <p:spPr>
          <a:xfrm flipV="1">
            <a:off x="2747364" y="3489199"/>
            <a:ext cx="407398" cy="168892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620416" y="236581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75856" y="2581840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428256" y="3797265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3275856" y="3499586"/>
            <a:ext cx="360040" cy="4508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131120" y="5157192"/>
                <a:ext cx="53932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20" y="5157192"/>
                <a:ext cx="539320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403648" y="5733256"/>
                <a:ext cx="7393370" cy="491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𝑅𝑦</m:t>
                      </m:r>
                      <m:r>
                        <m:rPr>
                          <m:sty m:val="p"/>
                        </m:rPr>
                        <a:rPr lang="en-US" altLang="zh-TW" sz="3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33256"/>
                <a:ext cx="7393370" cy="4910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348233" y="6281885"/>
            <a:ext cx="332822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6732240" y="622860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9410" y="404664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4-2. </a:t>
            </a:r>
            <a:r>
              <a:rPr lang="en-US" altLang="zh-TW" sz="32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principle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160" y="1052736"/>
            <a:ext cx="7452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optical field at any point beyond is the superposition of the wavelets (considering their amplitudes and relative phases).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3187620"/>
            <a:ext cx="5187291" cy="33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07704" y="404664"/>
                <a:ext cx="4720203" cy="575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3200" b="0" i="1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3200" b="0" i="1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+1−</m:t>
                    </m:r>
                    <m:box>
                      <m:box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box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4664"/>
                <a:ext cx="4720203" cy="575799"/>
              </a:xfrm>
              <a:prstGeom prst="rect">
                <a:avLst/>
              </a:prstGeom>
              <a:blipFill rotWithShape="0">
                <a:blip r:embed="rId2"/>
                <a:stretch>
                  <a:fillRect l="-5297" t="-16842" b="-3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07704" y="1268760"/>
                <a:ext cx="5236946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altLang="zh-TW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TW" sz="3200" i="1" baseline="30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3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box>
                          </m:e>
                        </m:d>
                        <m:r>
                          <m:rPr>
                            <m:nor/>
                          </m:rPr>
                          <a:rPr lang="zh-TW" altLang="en-US" sz="32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zh-TW" alt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268760"/>
                <a:ext cx="5236946" cy="1002134"/>
              </a:xfrm>
              <a:prstGeom prst="rect">
                <a:avLst/>
              </a:prstGeom>
              <a:blipFill rotWithShape="0">
                <a:blip r:embed="rId3"/>
                <a:stretch>
                  <a:fillRect l="-4773" b="-6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331640" y="2492896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Maclaurin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endParaRPr lang="zh-TW" altLang="zh-TW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887225" y="3212976"/>
                <a:ext cx="6717223" cy="602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𝑚𝑥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2!</m:t>
                              </m:r>
                            </m:den>
                          </m:f>
                        </m:e>
                      </m:box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3200" b="0" i="1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…..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5" y="3212976"/>
                <a:ext cx="6717223" cy="6029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644008" y="2270894"/>
            <a:ext cx="23042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778210" y="2276872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m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0.5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06475" y="4077072"/>
                <a:ext cx="5733877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box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</m:t>
                    </m:r>
                    <m:f>
                      <m:f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3200" b="0" i="1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box>
                      <m:box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box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+……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75" y="4077072"/>
                <a:ext cx="5733877" cy="695383"/>
              </a:xfrm>
              <a:prstGeom prst="rect">
                <a:avLst/>
              </a:prstGeom>
              <a:blipFill rotWithShape="0">
                <a:blip r:embed="rId5"/>
                <a:stretch>
                  <a:fillRect l="-4251" t="-6140" r="-3507" b="-175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114411" y="5024789"/>
                <a:ext cx="2961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box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11" y="5024789"/>
                <a:ext cx="2961645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8436" t="-27160" b="-469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5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260648"/>
                <a:ext cx="8874224" cy="188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func>
                                    <m:func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8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648"/>
                <a:ext cx="8874224" cy="1883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3131840" y="1268760"/>
            <a:ext cx="1440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588224" y="1268760"/>
            <a:ext cx="12241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7092280" y="1268760"/>
            <a:ext cx="0" cy="8750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3203848" y="2143792"/>
            <a:ext cx="3888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203848" y="1329832"/>
            <a:ext cx="0" cy="8750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337530" y="2132856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403648" y="2636912"/>
                <a:ext cx="6517618" cy="2120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nary>
                        <m:naryPr>
                          <m:limLoc m:val="undOvr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func>
                                    <m:func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32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36912"/>
                <a:ext cx="6517618" cy="21200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691680" y="4725144"/>
                <a:ext cx="5928418" cy="1857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sSubSup>
                        <m:sSub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zh-TW" alt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sz="3200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lang="zh-TW" alt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zh-TW" alt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zh-TW" altLang="en-US" sz="3200" i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zh-TW" alt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func>
                                    <m:func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32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25144"/>
                <a:ext cx="5928418" cy="18572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63688" y="404664"/>
                <a:ext cx="6348533" cy="142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func>
                                    <m:func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32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𝜅</m:t>
                          </m:r>
                          <m:func>
                            <m:func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4664"/>
                <a:ext cx="6348533" cy="14237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978073" y="2204864"/>
                <a:ext cx="5919762" cy="182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func>
                                    <m:func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32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func>
                                <m:func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32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73" y="2204864"/>
                <a:ext cx="5919762" cy="1821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92666" y="4194175"/>
                <a:ext cx="4307526" cy="1179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 sz="32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66" y="4194175"/>
                <a:ext cx="4307526" cy="11790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08304" y="3717032"/>
                <a:ext cx="9252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17032"/>
                <a:ext cx="9252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5927198" y="4026773"/>
            <a:ext cx="13811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89681" y="314968"/>
                <a:ext cx="5358583" cy="593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is proportional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sSup>
                      <m:sSup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zh-TW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81" y="314968"/>
                <a:ext cx="5358583" cy="593752"/>
              </a:xfrm>
              <a:prstGeom prst="rect">
                <a:avLst/>
              </a:prstGeom>
              <a:blipFill rotWithShape="0">
                <a:blip r:embed="rId2"/>
                <a:stretch>
                  <a:fillRect l="-2958" t="-12371" b="-329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-36512" y="980728"/>
                <a:ext cx="9073008" cy="1273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sSup>
                            <m:sSup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zh-TW" alt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32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32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980728"/>
                <a:ext cx="9073008" cy="1273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339752" y="2348880"/>
                <a:ext cx="3893053" cy="1296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32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348880"/>
                <a:ext cx="3893053" cy="1296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6672" y="3631041"/>
                <a:ext cx="5303440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b="0" kern="1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when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sz="3200" i="1" kern="10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zh-TW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TW" sz="3200" kern="10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zh-TW" sz="3200" kern="100" dirty="0">
                    <a:effectLst/>
                    <a:latin typeface="微軟正黑體" panose="020B0604030504040204" pitchFamily="34" charset="-12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sinγ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γ</m:t>
                        </m:r>
                      </m:den>
                    </m:f>
                    <m:r>
                      <a:rPr lang="en-US" altLang="zh-TW" sz="32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f>
                      <m:f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(0)</m:t>
                        </m:r>
                      </m:num>
                      <m:den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TW" sz="3200" dirty="0" smtClean="0"/>
                  <a:t>,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3631041"/>
                <a:ext cx="5303440" cy="871521"/>
              </a:xfrm>
              <a:prstGeom prst="rect">
                <a:avLst/>
              </a:prstGeom>
              <a:blipFill rotWithShape="0">
                <a:blip r:embed="rId5"/>
                <a:stretch>
                  <a:fillRect l="-2874" r="-2069" b="-41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87321" y="3429000"/>
                <a:ext cx="3621183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321" y="3429000"/>
                <a:ext cx="3621183" cy="1145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3528" y="4437112"/>
                <a:ext cx="8424936" cy="1145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37112"/>
                <a:ext cx="8424936" cy="1145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3808" y="5589240"/>
                <a:ext cx="3400097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89240"/>
                <a:ext cx="3400097" cy="1145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332656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073457" y="172291"/>
                <a:ext cx="6002541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func>
                            <m:func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func>
                            <m:func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func>
                            <m:func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57" y="172291"/>
                <a:ext cx="6002541" cy="9055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42797" y="1268760"/>
                <a:ext cx="7138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 , sin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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(at 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 0)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97" y="1268760"/>
                <a:ext cx="713868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135" t="-13542" r="-1281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03648" y="1988840"/>
                <a:ext cx="3542636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88840"/>
                <a:ext cx="3542636" cy="1145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508104" y="2329716"/>
                <a:ext cx="22646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329716"/>
                <a:ext cx="226465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19290" y="3284984"/>
            <a:ext cx="8373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emission resembles a circular wave in </a:t>
            </a:r>
            <a:r>
              <a:rPr lang="en-US" altLang="zh-TW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04992" y="521386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3124472" y="5589240"/>
            <a:ext cx="45365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188368" y="5589240"/>
            <a:ext cx="936104" cy="93610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3121149" y="3886268"/>
            <a:ext cx="3324" cy="170297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68791" y="368427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06754" y="609329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403648" y="5317556"/>
            <a:ext cx="3542636" cy="631724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188368" y="5445224"/>
            <a:ext cx="1879576" cy="353415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771800" y="5525455"/>
            <a:ext cx="720080" cy="1357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499992" y="500446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3111517" y="4132658"/>
            <a:ext cx="4094116" cy="14516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970789" y="467961"/>
                <a:ext cx="70505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𝜆</m:t>
                    </m:r>
                    <m:r>
                      <a:rPr lang="en-US" altLang="zh-TW" sz="3200" b="0" i="1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zh-TW" sz="3200" b="0" i="1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 0, sin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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 (at </a:t>
                </a:r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 0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89" y="467961"/>
                <a:ext cx="705052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161" t="-13542" r="-1296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64881" y="1133284"/>
                <a:ext cx="3542636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81" y="1133284"/>
                <a:ext cx="3542636" cy="1145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948485" y="1133284"/>
                <a:ext cx="3542636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85" y="1133284"/>
                <a:ext cx="3542636" cy="1145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073776" y="2492896"/>
            <a:ext cx="6954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source resembles a point source emitting spherical waves.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04992" y="521386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3124472" y="5589240"/>
            <a:ext cx="45365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188368" y="5589240"/>
            <a:ext cx="936104" cy="93610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3121149" y="3886268"/>
            <a:ext cx="3324" cy="170297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568791" y="368427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06754" y="609329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16542" y="147607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267744" y="4725144"/>
            <a:ext cx="1736576" cy="166456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568791" y="5010274"/>
            <a:ext cx="1139114" cy="108302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771800" y="5213864"/>
            <a:ext cx="720080" cy="691529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121149" y="4869160"/>
            <a:ext cx="586756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8" idx="6"/>
          </p:cNvCxnSpPr>
          <p:nvPr/>
        </p:nvCxnSpPr>
        <p:spPr>
          <a:xfrm flipV="1">
            <a:off x="3121149" y="5557428"/>
            <a:ext cx="883171" cy="318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701722" y="4332082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969791" y="5004465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66482" y="332656"/>
            <a:ext cx="6801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consider diffraction from a single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slit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38" y="980728"/>
            <a:ext cx="6718162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843808" y="3789040"/>
                <a:ext cx="4133055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in the </a:t>
                </a:r>
                <a:r>
                  <a:rPr lang="en-US" altLang="zh-TW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plane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789040"/>
                <a:ext cx="4133055" cy="578685"/>
              </a:xfrm>
              <a:prstGeom prst="rect">
                <a:avLst/>
              </a:prstGeom>
              <a:blipFill rotWithShape="0">
                <a:blip r:embed="rId3"/>
                <a:stretch>
                  <a:fillRect t="-7447" r="-886" b="-244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331640" y="4581128"/>
                <a:ext cx="3813160" cy="18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81128"/>
                <a:ext cx="3813160" cy="1883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866423" y="5157192"/>
                <a:ext cx="649793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3200" i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23" y="5157192"/>
                <a:ext cx="649793" cy="6052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516216" y="5013176"/>
            <a:ext cx="2435282" cy="95410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</a:p>
          <a:p>
            <a:r>
              <a:rPr lang="en-US" altLang="zh-TW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altLang="zh-TW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 length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59632" y="385500"/>
                <a:ext cx="37074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)≅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28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5500"/>
                <a:ext cx="370742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823757" y="404664"/>
            <a:ext cx="321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from the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TW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4967057" y="764704"/>
            <a:ext cx="936104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018258" y="1415678"/>
            <a:ext cx="7406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Exactly the same as previous case except 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altLang="zh-TW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xz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plane and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3528" y="2460031"/>
                <a:ext cx="8496943" cy="1905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d>
                                    <m:d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func>
                                        <m:funcPr>
                                          <m:ctrlPr>
                                            <a:rPr lang="zh-TW" alt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zh-TW" altLang="en-US" sz="2800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TW" alt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60031"/>
                <a:ext cx="8496943" cy="1905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6660232" y="3501008"/>
            <a:ext cx="0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228184" y="3501008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771800" y="3501008"/>
            <a:ext cx="2160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15816" y="4365104"/>
            <a:ext cx="37444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915816" y="3501008"/>
            <a:ext cx="0" cy="86409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732240" y="4149080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541143" y="4692279"/>
                <a:ext cx="5641994" cy="18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nary>
                        <m:naryPr>
                          <m:limLoc m:val="undOvr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func>
                                    <m:func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8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43" y="4692279"/>
                <a:ext cx="5641994" cy="1883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79712" y="332656"/>
                <a:ext cx="5153142" cy="1644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sSubSup>
                        <m:sSub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zh-TW" alt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sz="2800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lang="zh-TW" altLang="en-US" sz="2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zh-TW" alt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zh-TW" altLang="en-US" sz="2800" i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zh-TW" alt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func>
                                    <m:func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8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2656"/>
                <a:ext cx="5153142" cy="16449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979712" y="1916832"/>
                <a:ext cx="5088509" cy="1614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func>
                                    <m:func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8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5088509" cy="1614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83768" y="3676972"/>
                <a:ext cx="3764941" cy="1048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 sz="28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76972"/>
                <a:ext cx="3764941" cy="10481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5364088" y="3531120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660232" y="320426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zh-TW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499815" y="4757821"/>
                <a:ext cx="3899722" cy="939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dirty="0" smtClean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TW" altLang="en-US" sz="28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815" y="4757821"/>
                <a:ext cx="3899722" cy="939360"/>
              </a:xfrm>
              <a:prstGeom prst="rect">
                <a:avLst/>
              </a:prstGeo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98512" y="5058325"/>
                <a:ext cx="192136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′ </m:t>
                      </m:r>
                      <m:acc>
                        <m:accPr>
                          <m:chr m:val="̃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12" y="5058325"/>
                <a:ext cx="1921360" cy="5309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04664" y="5797839"/>
                <a:ext cx="5303440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b="0" kern="1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when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sz="3200" i="1" kern="10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zh-TW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TW" sz="3200" kern="10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zh-TW" sz="3200" kern="100" dirty="0">
                    <a:effectLst/>
                    <a:latin typeface="微軟正黑體" panose="020B0604030504040204" pitchFamily="34" charset="-12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l-GR" altLang="zh-TW" sz="3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num>
                      <m:den>
                        <m:r>
                          <a:rPr lang="el-GR" altLang="zh-TW" sz="3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den>
                    </m:f>
                    <m:r>
                      <a:rPr lang="en-US" altLang="zh-TW" sz="32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f>
                      <m:f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(0)</m:t>
                        </m:r>
                      </m:num>
                      <m:den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TW" sz="3200" dirty="0" smtClean="0"/>
                  <a:t>,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4" y="5797839"/>
                <a:ext cx="5303440" cy="871521"/>
              </a:xfrm>
              <a:prstGeom prst="rect">
                <a:avLst/>
              </a:prstGeom>
              <a:blipFill rotWithShape="0">
                <a:blip r:embed="rId7"/>
                <a:stretch>
                  <a:fillRect l="-2989" r="-2644" b="-4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383831" y="5589240"/>
                <a:ext cx="3724673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831" y="5589240"/>
                <a:ext cx="3724673" cy="1145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11560" y="411222"/>
                <a:ext cx="8064896" cy="1145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1222"/>
                <a:ext cx="8064896" cy="11455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03848" y="1552763"/>
                <a:ext cx="3430233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552763"/>
                <a:ext cx="3430233" cy="1145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5696" y="2848907"/>
                <a:ext cx="6111994" cy="724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848907"/>
                <a:ext cx="6111994" cy="724109"/>
              </a:xfrm>
              <a:prstGeom prst="rect">
                <a:avLst/>
              </a:prstGeom>
              <a:blipFill rotWithShape="0">
                <a:blip r:embed="rId4"/>
                <a:stretch>
                  <a:fillRect l="-1994" b="-9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9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9410" y="431570"/>
            <a:ext cx="6147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4-3. A </a:t>
            </a:r>
            <a:r>
              <a:rPr lang="en-US" altLang="zh-TW" sz="32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in the complex notation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92502" y="1124744"/>
                <a:ext cx="747989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4-3-1.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)=</m:t>
                    </m:r>
                    <m:sSub>
                      <m:sSub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o</m:t>
                        </m:r>
                      </m:sub>
                    </m:sSub>
                    <m:func>
                      <m:func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TW" altLang="zh-TW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𝜅</m:t>
                            </m:r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TW" sz="3200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TW" sz="3200" i="1" kern="100">
                                <a:effectLst/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02" y="1124744"/>
                <a:ext cx="7479898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119" t="-14737" b="-3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456005" y="1772816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number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5652121" y="1628800"/>
            <a:ext cx="7900" cy="3556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06310" y="19844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單箭頭接點 9"/>
          <p:cNvCxnSpPr>
            <a:endCxn id="3" idx="2"/>
          </p:cNvCxnSpPr>
          <p:nvPr/>
        </p:nvCxnSpPr>
        <p:spPr>
          <a:xfrm flipV="1">
            <a:off x="3763136" y="1709519"/>
            <a:ext cx="669315" cy="4233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84569" y="2348880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frequency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6732240" y="1628800"/>
            <a:ext cx="288032" cy="648071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596336" y="1709519"/>
            <a:ext cx="936104" cy="648072"/>
          </a:xfrm>
          <a:prstGeom prst="line">
            <a:avLst/>
          </a:prstGeom>
          <a:ln w="222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8532440" y="2357591"/>
            <a:ext cx="0" cy="78337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214101" y="2996952"/>
                <a:ext cx="68435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constant of the wave; </a:t>
                </a:r>
                <a14:m>
                  <m:oMath xmlns:m="http://schemas.openxmlformats.org/officeDocument/2006/math">
                    <m:r>
                      <a:rPr lang="en-US" altLang="zh-TW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zh-TW" altLang="en-US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zh-TW" altLang="en-US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  <m:r>
                      <a:rPr lang="zh-TW" altLang="en-US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01" y="2996952"/>
                <a:ext cx="684354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226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 flipV="1">
            <a:off x="8057641" y="3136613"/>
            <a:ext cx="474799" cy="22037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1619672" y="3780329"/>
                <a:ext cx="41601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80329"/>
                <a:ext cx="41601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547664" y="4473891"/>
                <a:ext cx="5328592" cy="106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func>
                        <m:func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3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func>
                        <m:func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3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d>
                                <m:d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TW" altLang="en-US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73891"/>
                <a:ext cx="5328592" cy="1065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585007" y="5539760"/>
                <a:ext cx="4356257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𝜅𝜆</m:t>
                      </m:r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zh-TW" altLang="en-US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→ </m:t>
                      </m:r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𝜅</m:t>
                      </m:r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07" y="5539760"/>
                <a:ext cx="4356257" cy="14176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3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ph2"/>
          <p:cNvPicPr>
            <a:picLocks noChangeAspect="1" noChangeArrowheads="1"/>
          </p:cNvPicPr>
          <p:nvPr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1098619" y="0"/>
            <a:ext cx="7793861" cy="61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727992" y="5445224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148064" y="5291501"/>
                <a:ext cx="548162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91501"/>
                <a:ext cx="548162" cy="10275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331640" y="1484784"/>
            <a:ext cx="576064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6935" y="2204864"/>
                <a:ext cx="1763367" cy="1296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3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5" y="2204864"/>
                <a:ext cx="1763367" cy="1296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863085" y="1947390"/>
                <a:ext cx="3297313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5" y="1947390"/>
                <a:ext cx="3297313" cy="9055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H="1">
            <a:off x="5863085" y="4005064"/>
            <a:ext cx="365099" cy="85847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685419" y="3284984"/>
                <a:ext cx="1334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TW" alt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19" y="3284984"/>
                <a:ext cx="133485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94992" y="6015453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 minimum broadens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4783" y="395953"/>
            <a:ext cx="5167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diffraction from many slits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120680" cy="53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superposition principle, the total field strength from N slits is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08142" y="1591383"/>
                <a:ext cx="8300362" cy="1909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zh-TW" alt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+ ∙∙∙+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42" y="1591383"/>
                <a:ext cx="8300362" cy="19096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1475656" y="2492896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39552" y="4293096"/>
            <a:ext cx="7200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283968" y="2492896"/>
            <a:ext cx="2520280" cy="0"/>
          </a:xfrm>
          <a:prstGeom prst="line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426078" y="3717032"/>
                <a:ext cx="7344255" cy="1080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𝑧𝑠𝑖𝑛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nary>
                        <m:naryPr>
                          <m:ctrlP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𝑧𝑠𝑖𝑛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78" y="3717032"/>
                <a:ext cx="7344255" cy="10801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9642" y="5102069"/>
                <a:ext cx="8461932" cy="14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func>
                                        <m:funcPr>
                                          <m:ctrlP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zh-TW" alt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func>
                                    <m:func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𝑘𝑏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2" y="5102069"/>
                <a:ext cx="8461932" cy="14232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6804248" y="4869160"/>
            <a:ext cx="2016224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755576" y="944716"/>
            <a:ext cx="720080" cy="0"/>
          </a:xfrm>
          <a:prstGeom prst="line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672" y="404664"/>
                <a:ext cx="4212243" cy="216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𝑧𝑠𝑖𝑛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altLang="zh-TW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nary>
                        <m:naryPr>
                          <m:ctrlP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𝑧𝑠𝑖𝑛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4664"/>
                <a:ext cx="4212243" cy="2160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55576" y="2924944"/>
                <a:ext cx="6942542" cy="2126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func>
                                        <m:funcPr>
                                          <m:ctrlP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zh-TW" alt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func>
                                    <m:func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 sz="2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  <m:func>
                                <m:func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  <m:func>
                                <m:func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TW" alt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altLang="zh-TW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𝑘𝑏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6942542" cy="2126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3563888" y="2636912"/>
            <a:ext cx="2268027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932040" y="4941168"/>
            <a:ext cx="1296144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04968"/>
              </p:ext>
            </p:extLst>
          </p:nvPr>
        </p:nvGraphicFramePr>
        <p:xfrm>
          <a:off x="2627784" y="2060848"/>
          <a:ext cx="22536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方程式" r:id="rId3" imgW="901440" imgH="393480" progId="Equation.3">
                  <p:embed/>
                </p:oleObj>
              </mc:Choice>
              <mc:Fallback>
                <p:oleObj name="方程式" r:id="rId3" imgW="901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060848"/>
                        <a:ext cx="2253600" cy="98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043608" y="2204864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99592" y="3356992"/>
            <a:ext cx="5760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654587"/>
              </p:ext>
            </p:extLst>
          </p:nvPr>
        </p:nvGraphicFramePr>
        <p:xfrm>
          <a:off x="1763688" y="3065016"/>
          <a:ext cx="5048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方程式" r:id="rId5" imgW="2019240" imgH="203040" progId="Equation.3">
                  <p:embed/>
                </p:oleObj>
              </mc:Choice>
              <mc:Fallback>
                <p:oleObj name="方程式" r:id="rId5" imgW="2019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3065016"/>
                        <a:ext cx="5048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2770"/>
              </p:ext>
            </p:extLst>
          </p:nvPr>
        </p:nvGraphicFramePr>
        <p:xfrm>
          <a:off x="1907704" y="3554338"/>
          <a:ext cx="54927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方程式" r:id="rId7" imgW="2197080" imgH="266400" progId="Equation.3">
                  <p:embed/>
                </p:oleObj>
              </mc:Choice>
              <mc:Fallback>
                <p:oleObj name="方程式" r:id="rId7" imgW="21970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3554338"/>
                        <a:ext cx="54927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23377"/>
              </p:ext>
            </p:extLst>
          </p:nvPr>
        </p:nvGraphicFramePr>
        <p:xfrm>
          <a:off x="1978248" y="4364360"/>
          <a:ext cx="4826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方程式" r:id="rId9" imgW="1930320" imgH="419040" progId="Equation.3">
                  <p:embed/>
                </p:oleObj>
              </mc:Choice>
              <mc:Fallback>
                <p:oleObj name="方程式" r:id="rId9" imgW="19303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8248" y="4364360"/>
                        <a:ext cx="48260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88835"/>
              </p:ext>
            </p:extLst>
          </p:nvPr>
        </p:nvGraphicFramePr>
        <p:xfrm>
          <a:off x="2028056" y="5397078"/>
          <a:ext cx="304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方程式" r:id="rId11" imgW="1218960" imgH="393480" progId="Equation.3">
                  <p:embed/>
                </p:oleObj>
              </mc:Choice>
              <mc:Fallback>
                <p:oleObj name="方程式" r:id="rId11" imgW="1218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8056" y="5397078"/>
                        <a:ext cx="30480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9555"/>
              </p:ext>
            </p:extLst>
          </p:nvPr>
        </p:nvGraphicFramePr>
        <p:xfrm>
          <a:off x="796453" y="262772"/>
          <a:ext cx="7715251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方程式" r:id="rId13" imgW="3085920" imgH="685800" progId="Equation.3">
                  <p:embed/>
                </p:oleObj>
              </mc:Choice>
              <mc:Fallback>
                <p:oleObj name="方程式" r:id="rId13" imgW="308592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6453" y="262772"/>
                        <a:ext cx="7715251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4211960" y="1196752"/>
            <a:ext cx="45365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827584" y="1977272"/>
            <a:ext cx="2520280" cy="115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9846"/>
              </p:ext>
            </p:extLst>
          </p:nvPr>
        </p:nvGraphicFramePr>
        <p:xfrm>
          <a:off x="1079078" y="2276872"/>
          <a:ext cx="64452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方程式" r:id="rId3" imgW="2577960" imgH="444240" progId="Equation.3">
                  <p:embed/>
                </p:oleObj>
              </mc:Choice>
              <mc:Fallback>
                <p:oleObj name="方程式" r:id="rId3" imgW="2577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078" y="2276872"/>
                        <a:ext cx="64452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73646"/>
              </p:ext>
            </p:extLst>
          </p:nvPr>
        </p:nvGraphicFramePr>
        <p:xfrm>
          <a:off x="963488" y="333375"/>
          <a:ext cx="800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方程式" r:id="rId5" imgW="3200400" imgH="685800" progId="Equation.3">
                  <p:embed/>
                </p:oleObj>
              </mc:Choice>
              <mc:Fallback>
                <p:oleObj name="方程式" r:id="rId5" imgW="32004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488" y="333375"/>
                        <a:ext cx="8001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13443"/>
              </p:ext>
            </p:extLst>
          </p:nvPr>
        </p:nvGraphicFramePr>
        <p:xfrm>
          <a:off x="2506588" y="3573016"/>
          <a:ext cx="2857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方程式" r:id="rId7" imgW="1143000" imgH="393480" progId="Equation.3">
                  <p:embed/>
                </p:oleObj>
              </mc:Choice>
              <mc:Fallback>
                <p:oleObj name="方程式" r:id="rId7" imgW="1143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6588" y="3573016"/>
                        <a:ext cx="28575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94264" y="3741444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51857"/>
              </p:ext>
            </p:extLst>
          </p:nvPr>
        </p:nvGraphicFramePr>
        <p:xfrm>
          <a:off x="1119336" y="4478338"/>
          <a:ext cx="6477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方程式" r:id="rId9" imgW="2590560" imgH="444240" progId="Equation.3">
                  <p:embed/>
                </p:oleObj>
              </mc:Choice>
              <mc:Fallback>
                <p:oleObj name="方程式" r:id="rId9" imgW="25905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9336" y="4478338"/>
                        <a:ext cx="64770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80181"/>
              </p:ext>
            </p:extLst>
          </p:nvPr>
        </p:nvGraphicFramePr>
        <p:xfrm>
          <a:off x="6516216" y="5733256"/>
          <a:ext cx="1714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方程式" r:id="rId11" imgW="685800" imgH="393480" progId="Equation.3">
                  <p:embed/>
                </p:oleObj>
              </mc:Choice>
              <mc:Fallback>
                <p:oleObj name="方程式" r:id="rId11" imgW="685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16216" y="5733256"/>
                        <a:ext cx="17145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6012160" y="5589588"/>
            <a:ext cx="158417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70806"/>
              </p:ext>
            </p:extLst>
          </p:nvPr>
        </p:nvGraphicFramePr>
        <p:xfrm>
          <a:off x="3260725" y="260350"/>
          <a:ext cx="2286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方程式" r:id="rId3" imgW="914400" imgH="317160" progId="Equation.3">
                  <p:embed/>
                </p:oleObj>
              </mc:Choice>
              <mc:Fallback>
                <p:oleObj name="方程式" r:id="rId3" imgW="91440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0725" y="260350"/>
                        <a:ext cx="22860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11981"/>
              </p:ext>
            </p:extLst>
          </p:nvPr>
        </p:nvGraphicFramePr>
        <p:xfrm>
          <a:off x="1162050" y="950913"/>
          <a:ext cx="76200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方程式" r:id="rId5" imgW="3047760" imgH="520560" progId="Equation.3">
                  <p:embed/>
                </p:oleObj>
              </mc:Choice>
              <mc:Fallback>
                <p:oleObj name="方程式" r:id="rId5" imgW="30477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050" y="950913"/>
                        <a:ext cx="762000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3275856" y="1988840"/>
            <a:ext cx="112712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519269" y="191683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821139" y="1988840"/>
            <a:ext cx="112712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064552" y="191683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08700"/>
              </p:ext>
            </p:extLst>
          </p:nvPr>
        </p:nvGraphicFramePr>
        <p:xfrm>
          <a:off x="1836507" y="2746179"/>
          <a:ext cx="58737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方程式" r:id="rId7" imgW="2349360" imgH="520560" progId="Equation.3">
                  <p:embed/>
                </p:oleObj>
              </mc:Choice>
              <mc:Fallback>
                <p:oleObj name="方程式" r:id="rId7" imgW="23493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6507" y="2746179"/>
                        <a:ext cx="587375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96330"/>
              </p:ext>
            </p:extLst>
          </p:nvPr>
        </p:nvGraphicFramePr>
        <p:xfrm>
          <a:off x="2744192" y="5445224"/>
          <a:ext cx="3556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方程式" r:id="rId9" imgW="1422360" imgH="393480" progId="Equation.3">
                  <p:embed/>
                </p:oleObj>
              </mc:Choice>
              <mc:Fallback>
                <p:oleObj name="方程式" r:id="rId9" imgW="1422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4192" y="5445224"/>
                        <a:ext cx="35560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983395"/>
              </p:ext>
            </p:extLst>
          </p:nvPr>
        </p:nvGraphicFramePr>
        <p:xfrm>
          <a:off x="2771800" y="4316958"/>
          <a:ext cx="3556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方程式" r:id="rId11" imgW="1422360" imgH="393480" progId="Equation.3">
                  <p:embed/>
                </p:oleObj>
              </mc:Choice>
              <mc:Fallback>
                <p:oleObj name="方程式" r:id="rId11" imgW="1422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4316958"/>
                        <a:ext cx="35560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295622" y="4509716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33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404664"/>
            <a:ext cx="4123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0;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14347"/>
              </p:ext>
            </p:extLst>
          </p:nvPr>
        </p:nvGraphicFramePr>
        <p:xfrm>
          <a:off x="1460500" y="1989138"/>
          <a:ext cx="33655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方程式" r:id="rId3" imgW="1346040" imgH="520560" progId="Equation.3">
                  <p:embed/>
                </p:oleObj>
              </mc:Choice>
              <mc:Fallback>
                <p:oleObj name="方程式" r:id="rId3" imgW="134604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0500" y="1989138"/>
                        <a:ext cx="336550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01044"/>
              </p:ext>
            </p:extLst>
          </p:nvPr>
        </p:nvGraphicFramePr>
        <p:xfrm>
          <a:off x="2555776" y="1013098"/>
          <a:ext cx="4191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方程式" r:id="rId5" imgW="1676160" imgH="419040" progId="Equation.3">
                  <p:embed/>
                </p:oleObj>
              </mc:Choice>
              <mc:Fallback>
                <p:oleObj name="方程式" r:id="rId5" imgW="1676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1013098"/>
                        <a:ext cx="41910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3131840" y="3290590"/>
            <a:ext cx="1080120" cy="2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71412"/>
              </p:ext>
            </p:extLst>
          </p:nvPr>
        </p:nvGraphicFramePr>
        <p:xfrm>
          <a:off x="4355976" y="3068960"/>
          <a:ext cx="69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方程式" r:id="rId7" imgW="279360" imgH="228600" progId="Equation.3">
                  <p:embed/>
                </p:oleObj>
              </mc:Choice>
              <mc:Fallback>
                <p:oleObj name="方程式" r:id="rId7" imgW="279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5976" y="3068960"/>
                        <a:ext cx="698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8498"/>
              </p:ext>
            </p:extLst>
          </p:nvPr>
        </p:nvGraphicFramePr>
        <p:xfrm>
          <a:off x="1448668" y="3645024"/>
          <a:ext cx="46355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方程式" r:id="rId9" imgW="1854000" imgH="495000" progId="Equation.3">
                  <p:embed/>
                </p:oleObj>
              </mc:Choice>
              <mc:Fallback>
                <p:oleObj name="方程式" r:id="rId9" imgW="18540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8668" y="3645024"/>
                        <a:ext cx="46355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56158" y="5085184"/>
            <a:ext cx="4572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multiple slit pattern: 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diffraction in a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crystal:</a:t>
            </a:r>
            <a:endParaRPr lang="zh-TW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atomic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spacing = a</a:t>
            </a:r>
            <a:endParaRPr lang="zh-TW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atomic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=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01871" y="6093296"/>
                <a:ext cx="11664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71" y="6093296"/>
                <a:ext cx="116647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516216" y="5066020"/>
                <a:ext cx="1115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66020"/>
                <a:ext cx="111517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15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ph2"/>
          <p:cNvPicPr>
            <a:picLocks noChangeAspect="1" noChangeArrowheads="1"/>
          </p:cNvPicPr>
          <p:nvPr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1098619" y="0"/>
            <a:ext cx="7793861" cy="61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727992" y="5445224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148064" y="5291501"/>
                <a:ext cx="548162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91501"/>
                <a:ext cx="548162" cy="10275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331640" y="1484784"/>
            <a:ext cx="576064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6935" y="2204864"/>
                <a:ext cx="1763367" cy="1296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3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5" y="2204864"/>
                <a:ext cx="1763367" cy="1296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863085" y="1947390"/>
                <a:ext cx="3297313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5" y="1947390"/>
                <a:ext cx="3297313" cy="9055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H="1">
            <a:off x="5863085" y="4005064"/>
            <a:ext cx="365099" cy="85847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685419" y="3284984"/>
                <a:ext cx="1334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TW" alt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19" y="3284984"/>
                <a:ext cx="133485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94992" y="6015453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 minimum broadens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b="57551"/>
          <a:stretch/>
        </p:blipFill>
        <p:spPr>
          <a:xfrm>
            <a:off x="1475656" y="44624"/>
            <a:ext cx="6408712" cy="664343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88024" y="2772217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686738" y="332656"/>
                <a:ext cx="41926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 sz="32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38" y="332656"/>
                <a:ext cx="419262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0969" y="1052736"/>
                <a:ext cx="5333319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sz="32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func>
                      <m:func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TW" alt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200" i="1" dirty="0" smtClean="0">
                    <a:latin typeface="Cambria Math" panose="02040503050406030204" pitchFamily="18" charset="0"/>
                  </a:rPr>
                  <a:t>   </a:t>
                </a:r>
                <a:endParaRPr lang="en-US" altLang="zh-TW" sz="3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320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func>
                        <m:func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TW" altLang="en-US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TW" alt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69" y="1052736"/>
                <a:ext cx="5333319" cy="9848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78914" y="2132856"/>
                <a:ext cx="420525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14" y="2132856"/>
                <a:ext cx="4205254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59832" y="3348281"/>
                <a:ext cx="18203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𝜋𝜈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348281"/>
                <a:ext cx="182037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25651" y="4077072"/>
                <a:ext cx="7078797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TW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frequency of the wave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51" y="4077072"/>
                <a:ext cx="7078797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2153" b="-10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6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9263" t="42448" b="28290"/>
          <a:stretch/>
        </p:blipFill>
        <p:spPr>
          <a:xfrm>
            <a:off x="66631" y="691823"/>
            <a:ext cx="4937417" cy="38884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50" y="3212976"/>
            <a:ext cx="5215224" cy="36004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67744" y="17992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2628201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1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65829"/>
          <a:stretch/>
        </p:blipFill>
        <p:spPr>
          <a:xfrm>
            <a:off x="251520" y="285858"/>
            <a:ext cx="5112568" cy="40072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67973"/>
          <a:stretch/>
        </p:blipFill>
        <p:spPr>
          <a:xfrm>
            <a:off x="3939478" y="2996952"/>
            <a:ext cx="5097017" cy="37444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55776" y="107048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39312" y="2564904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71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139"/>
            <a:ext cx="7704856" cy="525718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11960" y="54868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93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36993"/>
          <a:stretch/>
        </p:blipFill>
        <p:spPr>
          <a:xfrm>
            <a:off x="145746" y="908720"/>
            <a:ext cx="4714286" cy="51845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63127"/>
          <a:stretch/>
        </p:blipFill>
        <p:spPr>
          <a:xfrm>
            <a:off x="4398735" y="2915115"/>
            <a:ext cx="4714286" cy="303416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73313" y="3204265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3708321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09685" y="3212976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79980" y="371703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9730"/>
          <a:stretch/>
        </p:blipFill>
        <p:spPr>
          <a:xfrm>
            <a:off x="1403648" y="610834"/>
            <a:ext cx="6309393" cy="483439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17529" y="1052736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155679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70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51044"/>
          <a:stretch/>
        </p:blipFill>
        <p:spPr>
          <a:xfrm>
            <a:off x="395536" y="332655"/>
            <a:ext cx="8064896" cy="601792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85481" y="1124744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628800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99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9000"/>
          <a:stretch/>
        </p:blipFill>
        <p:spPr>
          <a:xfrm>
            <a:off x="539552" y="538220"/>
            <a:ext cx="7848872" cy="56990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69457" y="1124744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39752" y="1628800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17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54001"/>
          <a:stretch/>
        </p:blipFill>
        <p:spPr>
          <a:xfrm>
            <a:off x="251520" y="332656"/>
            <a:ext cx="8686142" cy="56886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69457" y="1124744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43676" y="1628800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4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33265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spacing between adjacent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slit (equivalent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one-dimensional periodic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structure)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1988840"/>
            <a:ext cx="5609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periodic maximum occurs at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64799"/>
              </p:ext>
            </p:extLst>
          </p:nvPr>
        </p:nvGraphicFramePr>
        <p:xfrm>
          <a:off x="1547664" y="2708920"/>
          <a:ext cx="4413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方程式" r:id="rId3" imgW="1765080" imgH="393480" progId="Equation.3">
                  <p:embed/>
                </p:oleObj>
              </mc:Choice>
              <mc:Fallback>
                <p:oleObj name="方程式" r:id="rId3" imgW="1765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708920"/>
                        <a:ext cx="44132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11141"/>
              </p:ext>
            </p:extLst>
          </p:nvPr>
        </p:nvGraphicFramePr>
        <p:xfrm>
          <a:off x="6460182" y="2708920"/>
          <a:ext cx="200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方程式" r:id="rId5" imgW="799920" imgH="393480" progId="Equation.3">
                  <p:embed/>
                </p:oleObj>
              </mc:Choice>
              <mc:Fallback>
                <p:oleObj name="方程式" r:id="rId5" imgW="799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0182" y="2708920"/>
                        <a:ext cx="20002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3568" y="3717032"/>
            <a:ext cx="8291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one-dimensional periodic structure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sin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02118" y="4821014"/>
            <a:ext cx="229421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chapter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605497"/>
              </p:ext>
            </p:extLst>
          </p:nvPr>
        </p:nvGraphicFramePr>
        <p:xfrm>
          <a:off x="899592" y="5373216"/>
          <a:ext cx="1555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方程式" r:id="rId7" imgW="622080" imgH="393480" progId="Equation.3">
                  <p:embed/>
                </p:oleObj>
              </mc:Choice>
              <mc:Fallback>
                <p:oleObj name="方程式" r:id="rId7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5373216"/>
                        <a:ext cx="1555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72774"/>
              </p:ext>
            </p:extLst>
          </p:nvPr>
        </p:nvGraphicFramePr>
        <p:xfrm>
          <a:off x="4286448" y="5373216"/>
          <a:ext cx="431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方程式" r:id="rId9" imgW="1726920" imgH="393480" progId="Equation.3">
                  <p:embed/>
                </p:oleObj>
              </mc:Choice>
              <mc:Fallback>
                <p:oleObj name="方程式" r:id="rId9" imgW="1726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6448" y="5373216"/>
                        <a:ext cx="43180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843808" y="5517232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83968" y="6093296"/>
            <a:ext cx="2157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Bragg’s law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58582"/>
          <a:stretch/>
        </p:blipFill>
        <p:spPr>
          <a:xfrm>
            <a:off x="395536" y="332656"/>
            <a:ext cx="5832648" cy="6371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23928" y="1124744"/>
                <a:ext cx="49083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124744"/>
                <a:ext cx="490833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24875" y="1764105"/>
                <a:ext cx="29874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−9,−8.9, …9</m:t>
                      </m:r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75" y="1764105"/>
                <a:ext cx="298748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25974" y="3780329"/>
                <a:ext cx="1858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74" y="3780329"/>
                <a:ext cx="185839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012160" y="4509120"/>
                <a:ext cx="1858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09120"/>
                <a:ext cx="185839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0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57" y="404664"/>
            <a:ext cx="7477235" cy="5282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051720" y="5395105"/>
                <a:ext cx="1858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395105"/>
                <a:ext cx="185839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46859" y="5387643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859" y="5387643"/>
                <a:ext cx="217097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05477" y="5373216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77" y="5373216"/>
                <a:ext cx="217097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70303"/>
          <a:stretch/>
        </p:blipFill>
        <p:spPr>
          <a:xfrm>
            <a:off x="971600" y="425751"/>
            <a:ext cx="6408712" cy="5019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835696" y="5796553"/>
                <a:ext cx="18789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796553"/>
                <a:ext cx="187897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30835" y="5789091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35" y="5789091"/>
                <a:ext cx="217097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89453" y="5774664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53" y="5774664"/>
                <a:ext cx="217097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175956" y="692696"/>
                <a:ext cx="49083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TW" altLang="en-US" sz="32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692696"/>
                <a:ext cx="490833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0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332656"/>
            <a:ext cx="4230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4-3-2. Complex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79712" y="1124744"/>
                <a:ext cx="3700564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sz="3200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𝑖</m:t>
                      </m:r>
                      <m:func>
                        <m:func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124744"/>
                <a:ext cx="3700564" cy="6008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019154" y="1718240"/>
                <a:ext cx="5486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o</m:t>
                          </m:r>
                        </m:sub>
                      </m:sSub>
                      <m:func>
                        <m:func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𝜅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4" y="1718240"/>
                <a:ext cx="548656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23912" y="2420888"/>
                <a:ext cx="5509009" cy="60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o</m:t>
                          </m:r>
                        </m:sub>
                      </m:sSub>
                      <m:func>
                        <m:func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𝜅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912" y="2420888"/>
                <a:ext cx="5509009" cy="606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100968" y="3717032"/>
                <a:ext cx="43432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𝜅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68" y="3717032"/>
                <a:ext cx="4343240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34386" y="2968345"/>
                <a:ext cx="41499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o</m:t>
                          </m:r>
                        </m:sub>
                      </m:sSub>
                      <m:r>
                        <a:rPr lang="en-US" altLang="zh-TW" sz="3200" i="1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𝑖</m:t>
                      </m:r>
                      <m:func>
                        <m:func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κx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ωt</m:t>
                              </m:r>
                              <m: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386" y="2968345"/>
                <a:ext cx="4149982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619672" y="4581128"/>
            <a:ext cx="5471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 complex wave function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38174" y="5157192"/>
                <a:ext cx="393402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zh-TW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TW" sz="320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o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𝜅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74" y="5157192"/>
                <a:ext cx="3934026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2808840" y="5949280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059390" y="5907098"/>
                <a:ext cx="245682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3200" kern="10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o</m:t>
                              </m:r>
                            </m:sub>
                          </m:sSub>
                        </m:e>
                      </m:acc>
                      <m:r>
                        <a:rPr lang="en-US" altLang="zh-TW" sz="3200" kern="10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3200" i="1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zh-TW" altLang="zh-TW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3200" kern="1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TW" altLang="zh-TW" sz="32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 i="1" kern="10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90" y="5907098"/>
                <a:ext cx="2456826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15616" y="332656"/>
                <a:ext cx="7488832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real wave function can be obtained by taking the real part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2656"/>
                <a:ext cx="7488832" cy="1098442"/>
              </a:xfrm>
              <a:prstGeom prst="rect">
                <a:avLst/>
              </a:prstGeom>
              <a:blipFill rotWithShape="0">
                <a:blip r:embed="rId2"/>
                <a:stretch>
                  <a:fillRect l="-2036" t="-7778" b="-17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267744" y="1628800"/>
                <a:ext cx="375513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 sz="32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628800"/>
                <a:ext cx="3755131" cy="6481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51720" y="2371842"/>
                <a:ext cx="4546373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 sz="320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71842"/>
                <a:ext cx="4546373" cy="6577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06748" y="3068960"/>
                <a:ext cx="5989588" cy="118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3200" i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zh-TW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zh-TW" alt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func>
                      <m:funcPr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TW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endParaRPr lang="zh-TW" altLang="zh-TW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48" y="3068960"/>
                <a:ext cx="5989588" cy="1181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2709</Words>
  <Application>Microsoft Office PowerPoint</Application>
  <PresentationFormat>如螢幕大小 (4:3)</PresentationFormat>
  <Paragraphs>252</Paragraphs>
  <Slides>48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9" baseType="lpstr">
      <vt:lpstr>微軟正黑體</vt:lpstr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Office 佈景主題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TCJ</cp:lastModifiedBy>
  <cp:revision>157</cp:revision>
  <dcterms:created xsi:type="dcterms:W3CDTF">2013-09-13T03:13:41Z</dcterms:created>
  <dcterms:modified xsi:type="dcterms:W3CDTF">2013-11-01T03:28:30Z</dcterms:modified>
</cp:coreProperties>
</file>